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27"/>
  </p:notesMasterIdLst>
  <p:sldIdLst>
    <p:sldId id="584" r:id="rId6"/>
    <p:sldId id="660" r:id="rId7"/>
    <p:sldId id="664" r:id="rId8"/>
    <p:sldId id="621" r:id="rId9"/>
    <p:sldId id="1068" r:id="rId10"/>
    <p:sldId id="645" r:id="rId11"/>
    <p:sldId id="632" r:id="rId12"/>
    <p:sldId id="1057" r:id="rId13"/>
    <p:sldId id="1050" r:id="rId14"/>
    <p:sldId id="668" r:id="rId15"/>
    <p:sldId id="676" r:id="rId16"/>
    <p:sldId id="677" r:id="rId17"/>
    <p:sldId id="671" r:id="rId18"/>
    <p:sldId id="674" r:id="rId19"/>
    <p:sldId id="1049" r:id="rId20"/>
    <p:sldId id="1051" r:id="rId21"/>
    <p:sldId id="1053" r:id="rId22"/>
    <p:sldId id="1054" r:id="rId23"/>
    <p:sldId id="1061" r:id="rId24"/>
    <p:sldId id="1067" r:id="rId25"/>
    <p:sldId id="65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25518739-23FF-2047-9B75-3C4CD8FDDD05}">
          <p14:sldIdLst>
            <p14:sldId id="584"/>
          </p14:sldIdLst>
        </p14:section>
        <p14:section name="Motivation &amp; Background" id="{7FB1911E-FC84-0743-BA1E-AD5AE0F7088E}">
          <p14:sldIdLst>
            <p14:sldId id="660"/>
            <p14:sldId id="664"/>
            <p14:sldId id="621"/>
            <p14:sldId id="1068"/>
            <p14:sldId id="645"/>
            <p14:sldId id="632"/>
          </p14:sldIdLst>
        </p14:section>
        <p14:section name="ClearWater Framework &amp; Coupling" id="{9AA3CC39-786F-524F-8A7B-190DA8D5E4D9}">
          <p14:sldIdLst>
            <p14:sldId id="1057"/>
            <p14:sldId id="1050"/>
          </p14:sldIdLst>
        </p14:section>
        <p14:section name="ClearWater Demo" id="{D75A071A-ACEA-C140-B2E7-FFDFBA51005B}">
          <p14:sldIdLst>
            <p14:sldId id="668"/>
            <p14:sldId id="676"/>
            <p14:sldId id="677"/>
            <p14:sldId id="671"/>
            <p14:sldId id="674"/>
            <p14:sldId id="1049"/>
            <p14:sldId id="1051"/>
            <p14:sldId id="1053"/>
            <p14:sldId id="1054"/>
            <p14:sldId id="1061"/>
            <p14:sldId id="1067"/>
            <p14:sldId id="659"/>
          </p14:sldIdLst>
        </p14:section>
      </p14:sectionLst>
    </p:ex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C3C01A-E5D7-873C-BD5C-05D9F08C4DCA}" name="Todd.Steissberg" initials="To" userId="S::todd.steissberg_gmail.com#ext#@limnotech.onmicrosoft.com::c870c6a7-105e-4890-87ce-c3c9fa29d130" providerId="AD"/>
  <p188:author id="{82DE1126-4DD4-72DD-0FC2-543304D1887C}" name="Todd Steissberg" initials="TS" userId="ab24903c12e1cbaa" providerId="Windows Live"/>
  <p188:author id="{870F6233-8F7B-9327-314E-E1E0C4718EC8}" name="Anthony Aufdenkampe" initials="AA" userId="S::aaufdenkampe@limno.com::3a0f69ae-9d9a-49db-a733-7f382dc372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A0D3"/>
    <a:srgbClr val="11B3DE"/>
    <a:srgbClr val="00B0F0"/>
    <a:srgbClr val="FFE663"/>
    <a:srgbClr val="FB8500"/>
    <a:srgbClr val="88C7E5"/>
    <a:srgbClr val="BCE1EC"/>
    <a:srgbClr val="9AEBEA"/>
    <a:srgbClr val="0432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FD5D4-0D09-40B3-8121-B539D07FA8FE}" v="26" vWet="28" dt="2024-02-12T16:10:21.931"/>
    <p1510:client id="{3B7178D4-EACF-868E-E47B-667C72CF5DC0}" v="244" dt="2024-02-13T00:06:44.720"/>
    <p1510:client id="{55CB4E28-38E0-2D68-450D-1D62B0FB0A47}" v="11" dt="2024-02-12T05:33:48.958"/>
    <p1510:client id="{8DF92399-7C3F-1520-6179-E299BB9301B6}" v="220" dt="2024-02-12T17:54:34.466"/>
    <p1510:client id="{903B9B07-9B78-4AF4-E708-D8484DC605AB}" v="22" dt="2024-02-12T19:01:44.452"/>
    <p1510:client id="{94D60E64-537A-8EEE-9CEF-E45CC0B0BB6D}" v="4" dt="2024-02-12T05:53:54.739"/>
    <p1510:client id="{BA71C3B7-BA22-44EC-A6F5-046606909581}" v="392" dt="2024-02-12T19:18:39.582"/>
    <p1510:client id="{C0332EF8-17D4-9855-BB07-2590584627BE}" v="145" dt="2024-02-12T03:16:49.595"/>
    <p1510:client id="{C295C9A2-23BF-38B1-1962-CFB975B4D541}" v="55" dt="2024-02-13T01:00:04.762"/>
    <p1510:client id="{EE1BF881-4B1E-8D4E-B3C1-2BFC660E5411}" v="2784" dt="2024-02-12T19:18:01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7"/>
    <p:restoredTop sz="88367"/>
  </p:normalViewPr>
  <p:slideViewPr>
    <p:cSldViewPr snapToGrid="0">
      <p:cViewPr varScale="1">
        <p:scale>
          <a:sx n="108" d="100"/>
          <a:sy n="108" d="100"/>
        </p:scale>
        <p:origin x="928" y="184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7875F0B2-6B2E-91C0-D008-72C554221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22460FAA-AC0D-86CA-A071-D84053166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82E34456-F556-26A4-6198-287F98AE2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HEC-RAS Boundary Conditions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Upstream Flow for Sumwere Creek constant at 3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Downstream Stage for Sumwere Creek constant at 20.75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Flow for Cold Spring Creek constant at 1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Flow for Power Plant Chute constant at 0.5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84BBE33F-06CE-B08B-5A84-AC8F48333C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6357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CBB9E3B2-9AFB-377F-3787-3B1669D0B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C968F396-9276-79DC-3F1B-25371D2C02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7DE092BC-2761-1BD6-E960-B116AEE875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Profile of the coarse and fine mesh depth results along the magenta line in the plan view plot. 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This shows the depth at the upstream boundary at 1.27 m and 1.23 for the coarse and fine mesh, respectively (4 cm difference); these depth difference are due to mesh resolution. This shows approximately 0.5 m of hydraulic head is required to overcome the bed friction for this flow rate. A uniform Manning’s roughness coefficient of 0.06 was used in both meshes.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F6BAAE49-137E-D9EE-0541-52141F97D3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848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AEE1354-D810-79C8-C2BA-A242CA55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65D7B04F-7AAE-A42B-1B23-4D16809C4B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51FF8BBA-31C0-EAA7-21D8-5555C25C80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Differences in velocities between the meshes are due to varying spatial resolution in each mesh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D835DFAF-DE48-445B-FA82-333F3B12F3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8475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3AD1D786-E6A8-2189-31EF-AAE0CD863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7DFF1693-2E0F-FA88-6DFF-5EC619044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99FFE6C1-5050-728F-883D-5083E183CB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Boundary conditions are the same for both the coarse and the fine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Designed to show longitudinal mixing across the river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Exploration of different extremes (cool water from spring-fed tributary versus warm water from powerplant)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C98B8EB4-9C1C-178E-CDB0-EF885A0FCE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0542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6222CF2B-4A13-32E3-5F95-C8E9A8ED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58F93D5A-B4D0-06E1-6564-A1C4D9321D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325F52D-3609-9B7A-E060-682C9AFE08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Timeseries of boundary conditions (stable, except for powerplant discharge)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Powerplant discharge has two peaks during the day (one in the morning, one in the afternoon)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E717F6EB-CC98-114D-B195-1DFACF5D44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022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06EA12C-F83E-8A1C-9116-35102ABF4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3F047EDF-D562-8448-5A86-86DA0C3C00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5A0C5560-3F15-94E1-6563-2454FCB72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Meteorological timeseries used as inputs to TSM. 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Air temperature and solar heat flux both peak during the day and drop at night.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Timeseries from Arizona (extreme cycles to help capture impact of TSM).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04FB8811-8E23-EF2B-E56E-6FEC93F464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1712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A26EE392-F47D-2AEE-D088-065266F85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DA8B0266-C76D-5731-194E-16B3A78CB2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8C037956-F484-364E-058B-F48DFF3E8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You can see the mixing. 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Ultimately reaches steady state.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5AB48F56-753C-ADBD-C0D1-6CB5679F1B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3904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00331262-28D2-7AB4-417E-019BFF493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E60AD970-7D89-E6C1-4694-4142DB9C49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A6DF934-382A-DDBD-0779-A9CFB2EDA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Pulses from powerplant.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a lot more transverse mixing from the powerplant and spring in the fine mesh compared to the coarse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more detail on the plume of warm water.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This all shows transport very clearly, but what about our energy budget model / TSM?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ABAF4D71-AE98-A606-6397-9EC26B3DC3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893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5EF0A181-4FF5-3283-77A9-43E7357E6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FC078423-9747-6EC8-12EF-673A0D5F31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C26DDE5-7660-BDE6-89FE-310C13DEC4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Building on the shoulders of giants.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do not build or maintain any of these libraries. 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E586050E-A7E1-D153-CF29-81E02B88AF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269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E8FA203B-777E-7FF9-B7A2-EBF0F4221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10A64AB3-E67A-0934-F668-7A80E5425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7466A7D-3B49-A3FB-F38C-1E2D907C9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B96E8151-9589-22D4-60AE-D85900D73B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3453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1: Yellowstone National Park, showing complexity of landscape, flow, and vegetation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2: Complex and meandering flow across a landscape</a:t>
            </a:r>
            <a:endParaRPr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016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0C54D727-B23A-6E96-1A19-AC0B7A20C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CC6A07E0-5CA7-BC33-A226-62B3F22E8B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189CF687-9C92-84D8-96F1-37ACCC704E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1: Terraced stream restoration project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2: River restoration, Trent River Valley, England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3CEFEA84-0B95-DD13-5843-8AD178B0E7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9358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9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485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48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6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This [modern, cloud-native, geospatial Python] stack is designed to scale computations from a single set of values to multi-dimensional arrays, as shown in the icon for the </a:t>
            </a:r>
            <a:r>
              <a:rPr lang="en-US" err="1"/>
              <a:t>xarray</a:t>
            </a:r>
            <a:r>
              <a:rPr lang="en-US"/>
              <a:t> package, and scale from laptop to parallel computing to distributed cloud computing, powered by the </a:t>
            </a:r>
            <a:r>
              <a:rPr lang="en-US" err="1"/>
              <a:t>Dask</a:t>
            </a:r>
            <a:r>
              <a:rPr lang="en-US"/>
              <a:t> library that is built-in under-the-hood for </a:t>
            </a:r>
            <a:r>
              <a:rPr lang="en-US" err="1"/>
              <a:t>xarray</a:t>
            </a:r>
            <a:r>
              <a:rPr lang="en-US"/>
              <a:t>. All these libraries are very well supported by foundations, industry, and federal agencies.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 also wanted to follow modern numerical modeling coding patterns in widespread use by the geosciences community, so we we organized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73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23E6ADD4-D51B-B514-7A88-BA51ACF7E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3F527DF6-EA51-DF65-6BDE-12B46C7EDE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F9F4F8A-5589-A0E6-0104-570B619D29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Flow field is from HEC RAS-2D output in this case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Domain: 200 meters by 200 meters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Fictitious</a:t>
            </a: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 Topography/Bathymetry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Bathymetry bottom elevation constant at 20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Floodplain elevation constant at 24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Roadway elevation constant at 26 m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Two Unstructured Meshes Tested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Coarse Mesh: Base Mesh of 10 m by 10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Fine Mesh: Base Mesh of 4 m by 4 m with a 2 m by 2 m refinement within the creek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3CA84B60-8CCA-E60D-A11E-BA434D71B4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432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216" y="67093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Title here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70190" y="2991170"/>
            <a:ext cx="8005787" cy="3091961"/>
          </a:xfrm>
        </p:spPr>
        <p:txBody>
          <a:bodyPr lIns="0" tIns="0" rIns="0" bIns="0">
            <a:noAutofit/>
          </a:bodyPr>
          <a:lstStyle>
            <a:lvl1pPr>
              <a:defRPr sz="2000"/>
            </a:lvl1pPr>
            <a:lvl2pPr marL="6858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800"/>
            </a:lvl2pPr>
            <a:lvl3pPr marL="11430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200"/>
            </a:lvl3pPr>
            <a:lvl4pPr marL="16002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100"/>
            </a:lvl4pPr>
            <a:lvl5pPr marL="20574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200540" y="1889113"/>
            <a:ext cx="3376350" cy="0"/>
            <a:chOff x="-5374" y="1452565"/>
            <a:chExt cx="2368307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5374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17199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01939" y="616421"/>
            <a:ext cx="0" cy="567125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61313" y="0"/>
            <a:ext cx="8229600" cy="27432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10752" y="2069799"/>
            <a:ext cx="3008434" cy="601087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61177" y="639494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IN"/>
              <a:t>Privileged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542124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7659-0805-36E8-10BA-DC99646A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7731C-7CDE-30E2-1E3C-89B435E9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01FA0-26A5-EF33-AE35-C7AF5F920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75A22-20A3-9EFA-3426-B113E51B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21226-EC18-D86B-28B2-D1E93866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30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DCB2-8C34-D7AF-03D4-DDC04B2D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2E9A3-6E72-74DF-EBDB-7BE69C731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C048A-10B5-A3A3-15AF-48C1F4DDD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83A20-1526-4D13-AC8B-4CA7B7D6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7A634-3787-6684-9237-753FEB75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23151-CBA7-758A-DBD2-E40FE046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2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7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8" r:id="rId5"/>
    <p:sldLayoutId id="214748366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gif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gif"/><Relationship Id="rId3" Type="http://schemas.openxmlformats.org/officeDocument/2006/relationships/image" Target="../media/image43.png"/><Relationship Id="rId7" Type="http://schemas.openxmlformats.org/officeDocument/2006/relationships/image" Target="../media/image4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gif"/><Relationship Id="rId5" Type="http://schemas.openxmlformats.org/officeDocument/2006/relationships/image" Target="../media/image48.gif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tiff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tif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tiff"/><Relationship Id="rId10" Type="http://schemas.openxmlformats.org/officeDocument/2006/relationships/hyperlink" Target="https://numfocus.org/sponsored-projects" TargetMode="External"/><Relationship Id="rId4" Type="http://schemas.openxmlformats.org/officeDocument/2006/relationships/image" Target="../media/image27.tiff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bmi.readthedocs.io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72128" y="-27712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730609" y="67288"/>
            <a:ext cx="8342641" cy="1058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The Corps Library for Environmental Analysis and Restoration of Watersheds (ClearWater): A New Integrated Multi-Dimensional Water Quality Modeling System</a:t>
            </a: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1352355"/>
            <a:ext cx="6304045" cy="453970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Todd Steissberg, PhD, PE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Environmental Laboratory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U.S. Army Engineer Research and Development Center (ERDC)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Co-Authors: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Isaac Mudge (USACE-MVN)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Kelsey Walak (USACE-SPK)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Anthony Aufdenkampe (LimnoTech)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Sarah Jordan (LimnoTech)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Jason Rutyna (LimnoTech)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Xavier Nogueira (LimnoTech)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Billy Johnson (LimnoTech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17963"/>
            <a:ext cx="3632915" cy="68879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1406FB-C982-B537-4345-C52011463731}"/>
              </a:ext>
            </a:extLst>
          </p:cNvPr>
          <p:cNvGrpSpPr/>
          <p:nvPr/>
        </p:nvGrpSpPr>
        <p:grpSpPr>
          <a:xfrm>
            <a:off x="8163937" y="4890368"/>
            <a:ext cx="3724430" cy="1650195"/>
            <a:chOff x="606712" y="938956"/>
            <a:chExt cx="5475590" cy="2426087"/>
          </a:xfrm>
        </p:grpSpPr>
        <p:pic>
          <p:nvPicPr>
            <p:cNvPr id="3" name="Picture 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A8158CC8-1856-3EED-0C66-531A1C96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722" y="1048392"/>
              <a:ext cx="1762507" cy="1207562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9A5B3D2A-2427-4C89-2E85-C37DFBFDD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712" y="2464183"/>
              <a:ext cx="2578932" cy="900860"/>
            </a:xfrm>
            <a:prstGeom prst="rect">
              <a:avLst/>
            </a:prstGeom>
          </p:spPr>
        </p:pic>
        <p:pic>
          <p:nvPicPr>
            <p:cNvPr id="7" name="Picture 6" descr="Chart, icon&#10;&#10;Description automatically generated">
              <a:extLst>
                <a:ext uri="{FF2B5EF4-FFF2-40B4-BE49-F238E27FC236}">
                  <a16:creationId xmlns:a16="http://schemas.microsoft.com/office/drawing/2014/main" id="{2B3C3D30-C994-B9D8-AC05-ED752663C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8559" y="938956"/>
              <a:ext cx="1413395" cy="1413395"/>
            </a:xfrm>
            <a:prstGeom prst="rect">
              <a:avLst/>
            </a:prstGeom>
          </p:spPr>
        </p:pic>
        <p:pic>
          <p:nvPicPr>
            <p:cNvPr id="8" name="Picture 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A0118C0-0FC2-559F-A728-C65B652B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68364" y="993360"/>
              <a:ext cx="1258564" cy="1183675"/>
            </a:xfrm>
            <a:prstGeom prst="rect">
              <a:avLst/>
            </a:prstGeom>
          </p:spPr>
        </p:pic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15FBCC81-F8D1-BD3E-E129-F2709AD5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73788" y="2661365"/>
              <a:ext cx="2808514" cy="506495"/>
            </a:xfrm>
            <a:prstGeom prst="rect">
              <a:avLst/>
            </a:prstGeom>
          </p:spPr>
        </p:pic>
      </p:grpSp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6026344"/>
            <a:ext cx="7237741" cy="70788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2000" dirty="0">
                <a:ea typeface="+mj-ea"/>
                <a:cs typeface="+mj-cs"/>
              </a:rPr>
              <a:t>RD24</a:t>
            </a:r>
          </a:p>
          <a:p>
            <a:r>
              <a:rPr lang="en-US" sz="2000" dirty="0">
                <a:ea typeface="+mj-ea"/>
                <a:cs typeface="+mj-cs"/>
              </a:rPr>
              <a:t>February</a:t>
            </a:r>
            <a:r>
              <a:rPr lang="de-DE" sz="2000" dirty="0">
                <a:ea typeface="+mj-ea"/>
                <a:cs typeface="+mj-cs"/>
              </a:rPr>
              <a:t> 16, 2024</a:t>
            </a:r>
            <a:endParaRPr lang="de-DE" sz="20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081A2182-3D65-0F84-2B66-847CB996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D7A9D0-A081-D0ED-D4A4-764264AE6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51663C-084A-5FDC-F68E-771D54A42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0C329874-C8EB-38F3-BE0B-C9AD99292D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6BC3103F-AC72-98DD-7D57-4CCAC9A8A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Domain &amp; Mesh</a:t>
            </a:r>
          </a:p>
        </p:txBody>
      </p:sp>
    </p:spTree>
    <p:extLst>
      <p:ext uri="{BB962C8B-B14F-4D97-AF65-F5344CB8AC3E}">
        <p14:creationId xmlns:p14="http://schemas.microsoft.com/office/powerpoint/2010/main" val="2317685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556F5F32-7D0B-9492-3510-163011465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EF32A09-7546-DBB6-87F4-0931B54F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64F577-4BD3-E6D2-C077-D1BAA912F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A6A5CE29-BE34-08D7-02D7-10B2CF9511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5F43BFAC-FF73-4071-5750-1BA459A6C6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005" y="246137"/>
            <a:ext cx="11791788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Domain, Mesh, and Hydrodynamic Boundary Conditions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894DA-F45F-CC6B-B703-5F9FCAC16715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Upstream: 3 cms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D3738-CD8F-B2D7-C11E-917486A18BBE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Spring: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1 cms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6E4EE-6F7D-4B90-A4E1-F814D8C4AE80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Powerplant: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0.5 cms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B574AE-170D-A709-4493-BA4D53D5AE5B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5C9219-96D4-57D5-E1BC-4F54ED4A26BA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298285-B032-8CC1-8B11-E1A8AE1104AE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B08CFF-BB09-51BB-2A2E-692DD4DBE301}"/>
              </a:ext>
            </a:extLst>
          </p:cNvPr>
          <p:cNvSpPr txBox="1"/>
          <p:nvPr/>
        </p:nvSpPr>
        <p:spPr>
          <a:xfrm>
            <a:off x="5469176" y="4457615"/>
            <a:ext cx="1154907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Downstream:</a:t>
            </a:r>
          </a:p>
          <a:p>
            <a:r>
              <a:rPr lang="en-US" sz="1200" b="1">
                <a:solidFill>
                  <a:srgbClr val="FF0000"/>
                </a:solidFill>
              </a:rPr>
              <a:t>20.75 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B9B7B0-54C2-EE44-655C-198AFAA5E5BD}"/>
              </a:ext>
            </a:extLst>
          </p:cNvPr>
          <p:cNvCxnSpPr>
            <a:cxnSpLocks/>
          </p:cNvCxnSpPr>
          <p:nvPr/>
        </p:nvCxnSpPr>
        <p:spPr>
          <a:xfrm flipH="1">
            <a:off x="5566439" y="5016300"/>
            <a:ext cx="174416" cy="470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35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1458AE54-B012-B316-5836-524D49421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A8C3A7-0CD1-BF4D-57F2-E9C65CF9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89" y="1385742"/>
            <a:ext cx="6382807" cy="45162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79985B-6F21-7484-3150-1481A548A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190" y="1219487"/>
            <a:ext cx="4538775" cy="4639519"/>
          </a:xfrm>
          <a:prstGeom prst="rect">
            <a:avLst/>
          </a:prstGeom>
        </p:spPr>
      </p:pic>
      <p:sp>
        <p:nvSpPr>
          <p:cNvPr id="8" name="Google Shape;564;p26">
            <a:extLst>
              <a:ext uri="{FF2B5EF4-FFF2-40B4-BE49-F238E27FC236}">
                <a16:creationId xmlns:a16="http://schemas.microsoft.com/office/drawing/2014/main" id="{C81636B7-49E9-36B0-B38E-0DE118736C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Depth at End of Simulation</a:t>
            </a:r>
            <a:endParaRPr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86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3A0DFFEB-D20D-591C-EE9D-048CCB2FF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8266AC1-AF95-258E-D11C-58C3DDB83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3" y="1219488"/>
            <a:ext cx="5177613" cy="4774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16DA2-7ED3-13C6-08F7-1E3BA8B74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EF4DA75B-E633-8FD9-EA39-41FEE38F5F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222DCE01-87F0-65FB-F6D3-852FDCC2A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0751" y="238990"/>
            <a:ext cx="10930260" cy="573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Velocity at End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091778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4D2747F4-7153-EF0A-2D24-9DDFBCE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F76019-C903-CB96-AC48-CEB351268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76A172-8930-BAD5-0407-7768F9244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78F57C35-1917-7F56-1732-83D0D6B8CB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EE99ED77-83FE-756E-45A1-54C6D0AA03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Temperature Boundary Conditions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8EA31-DE4C-8EBD-3CDE-B7FE312AB09F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Upstream: 15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F6AFD-D3D0-77F8-9E8E-BB2C30D557CA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Spring:</a:t>
            </a:r>
          </a:p>
          <a:p>
            <a:r>
              <a:rPr lang="en-US" sz="1200" b="1">
                <a:solidFill>
                  <a:srgbClr val="FF0000"/>
                </a:solidFill>
              </a:rPr>
              <a:t>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887A03-C4AE-69C9-145B-A9762A32BD89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Powerplant:</a:t>
            </a:r>
          </a:p>
          <a:p>
            <a:r>
              <a:rPr lang="en-US" sz="1200" b="1">
                <a:solidFill>
                  <a:srgbClr val="FF0000"/>
                </a:solidFill>
              </a:rPr>
              <a:t>20-25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6DC35A-7B33-017A-C1CD-4731445A448F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4A0AD3-0AC1-DFC6-B299-3F0FEACC000D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54825A-73E5-083F-0E31-A78EA20FD524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677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9684B79C-DAD8-11F4-D362-72AE72128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45E89E-BE1B-818F-924D-85CF469D6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3A10F9B3-A708-BD52-B4F9-94D2941C26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67072AFB-20C4-BED4-B143-7227C64BB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Temperature Boundary Timeseries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E7B379-3E88-06DB-D810-B5B61AC393C2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E663"/>
                </a:solidFill>
              </a:rPr>
              <a:t>Upstream: 15</a:t>
            </a:r>
            <a:r>
              <a:rPr lang="en-US" sz="1200" b="1">
                <a:solidFill>
                  <a:srgbClr val="FFE66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E663"/>
                </a:solidFill>
              </a:rPr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4F591-D067-8410-D440-477E890EF927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88C7E5"/>
                </a:solidFill>
              </a:rPr>
              <a:t>Spring:</a:t>
            </a:r>
          </a:p>
          <a:p>
            <a:r>
              <a:rPr lang="en-US" sz="1200" b="1">
                <a:solidFill>
                  <a:srgbClr val="88C7E5"/>
                </a:solidFill>
              </a:rPr>
              <a:t>5</a:t>
            </a:r>
            <a:r>
              <a:rPr lang="en-US" sz="1200" b="1">
                <a:solidFill>
                  <a:srgbClr val="88C7E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88C7E5"/>
                </a:solidFill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FEDC3-0DA6-9883-AEB7-C53D2A91A47C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B8500"/>
                </a:solidFill>
              </a:rPr>
              <a:t>Powerplant:</a:t>
            </a:r>
          </a:p>
          <a:p>
            <a:r>
              <a:rPr lang="en-US" sz="1200" b="1">
                <a:solidFill>
                  <a:srgbClr val="FB8500"/>
                </a:solidFill>
              </a:rPr>
              <a:t>20-25</a:t>
            </a:r>
            <a:r>
              <a:rPr lang="en-US" sz="1200" b="1">
                <a:solidFill>
                  <a:srgbClr val="FB8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˚</a:t>
            </a:r>
            <a:r>
              <a:rPr lang="en-US" sz="1200" b="1">
                <a:solidFill>
                  <a:srgbClr val="FB8500"/>
                </a:solidFill>
              </a:rPr>
              <a:t>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412280-83C5-C29D-BE4E-3D1B2F6D676D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FE5121-3C6C-8F82-ACA0-A432C903E329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8389C3-A067-A5C4-BF6A-99A0E4BBA3D1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C3AAFC8B-932E-4026-C7F1-532E06A57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17"/>
          <a:stretch/>
        </p:blipFill>
        <p:spPr>
          <a:xfrm>
            <a:off x="6375034" y="1397801"/>
            <a:ext cx="560676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55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501241FE-6FBE-DA45-4449-BA03285C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71676A4D-FB44-0174-DD07-8441112BAD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Meteorological Timeseries</a:t>
            </a:r>
          </a:p>
        </p:txBody>
      </p:sp>
      <p:pic>
        <p:nvPicPr>
          <p:cNvPr id="14" name="Picture 13" descr="A graph of a solar heat flux and a solar heat flux&#10;&#10;Description automatically generated">
            <a:extLst>
              <a:ext uri="{FF2B5EF4-FFF2-40B4-BE49-F238E27FC236}">
                <a16:creationId xmlns:a16="http://schemas.microsoft.com/office/drawing/2014/main" id="{561E0E7B-3223-5DCE-3A43-32E0A83E6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54" y="1059475"/>
            <a:ext cx="102774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80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76DBD10-E821-E8BB-4230-A16290B9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1899FB9D-D772-EB34-CBAA-462BED34A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– Animation</a:t>
            </a:r>
          </a:p>
        </p:txBody>
      </p:sp>
      <p:pic>
        <p:nvPicPr>
          <p:cNvPr id="5" name="Picture 4" descr="A yellow and blue line&#10;&#10;Description automatically generated with medium confidence">
            <a:extLst>
              <a:ext uri="{FF2B5EF4-FFF2-40B4-BE49-F238E27FC236}">
                <a16:creationId xmlns:a16="http://schemas.microsoft.com/office/drawing/2014/main" id="{0ED030E9-A931-B5DF-FA7F-4216A140E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4" y="1678157"/>
            <a:ext cx="4765044" cy="3573783"/>
          </a:xfrm>
          <a:prstGeom prst="rect">
            <a:avLst/>
          </a:prstGeom>
        </p:spPr>
      </p:pic>
      <p:pic>
        <p:nvPicPr>
          <p:cNvPr id="8" name="Picture 7" descr="A yellow snake with blue dot&#10;&#10;Description automatically generated with medium confidence">
            <a:extLst>
              <a:ext uri="{FF2B5EF4-FFF2-40B4-BE49-F238E27FC236}">
                <a16:creationId xmlns:a16="http://schemas.microsoft.com/office/drawing/2014/main" id="{59AB25D7-D775-6947-A501-DA4D762F8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80" y="1678157"/>
            <a:ext cx="4765045" cy="3573784"/>
          </a:xfrm>
          <a:prstGeom prst="rect">
            <a:avLst/>
          </a:prstGeom>
        </p:spPr>
      </p:pic>
      <p:sp>
        <p:nvSpPr>
          <p:cNvPr id="9" name="Google Shape;565;p26">
            <a:extLst>
              <a:ext uri="{FF2B5EF4-FFF2-40B4-BE49-F238E27FC236}">
                <a16:creationId xmlns:a16="http://schemas.microsoft.com/office/drawing/2014/main" id="{78C9E537-4FC2-5A38-91C9-AB317B0F60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1293181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yellow and blue road&#10;&#10;Description automatically generated with medium confidence">
            <a:extLst>
              <a:ext uri="{FF2B5EF4-FFF2-40B4-BE49-F238E27FC236}">
                <a16:creationId xmlns:a16="http://schemas.microsoft.com/office/drawing/2014/main" id="{C4F692D8-B98F-D7BB-C436-9C81AAD39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104" y="1678156"/>
            <a:ext cx="4765044" cy="3573783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chart of temperature&#10;&#10;Description automatically generated">
            <a:extLst>
              <a:ext uri="{FF2B5EF4-FFF2-40B4-BE49-F238E27FC236}">
                <a16:creationId xmlns:a16="http://schemas.microsoft.com/office/drawing/2014/main" id="{CE4B0E75-D1E6-9B9C-4D9B-4AF25C306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304" y="5390155"/>
            <a:ext cx="2961136" cy="493522"/>
          </a:xfrm>
          <a:prstGeom prst="rect">
            <a:avLst/>
          </a:prstGeom>
        </p:spPr>
      </p:pic>
      <p:pic>
        <p:nvPicPr>
          <p:cNvPr id="14" name="Picture 13" descr="A yellow snake with blue square&#10;&#10;Description automatically generated">
            <a:extLst>
              <a:ext uri="{FF2B5EF4-FFF2-40B4-BE49-F238E27FC236}">
                <a16:creationId xmlns:a16="http://schemas.microsoft.com/office/drawing/2014/main" id="{E6222A22-0FDB-FCD7-8627-546440B57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280" y="1687780"/>
            <a:ext cx="4765044" cy="357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8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7CC47FAE-8539-4396-C137-2732A28FD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DD0886F8-E931-9299-DFD0-BC0C55CFFD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– Warm Powerplant Inflows</a:t>
            </a:r>
          </a:p>
        </p:txBody>
      </p:sp>
      <p:pic>
        <p:nvPicPr>
          <p:cNvPr id="5" name="Picture 4" descr="A yellow and blue line&#10;&#10;Description automatically generated with medium confidence">
            <a:extLst>
              <a:ext uri="{FF2B5EF4-FFF2-40B4-BE49-F238E27FC236}">
                <a16:creationId xmlns:a16="http://schemas.microsoft.com/office/drawing/2014/main" id="{3D71C6FE-833E-FB91-6B3C-F744B13B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4" y="1678157"/>
            <a:ext cx="4765044" cy="3573783"/>
          </a:xfrm>
          <a:prstGeom prst="rect">
            <a:avLst/>
          </a:prstGeom>
        </p:spPr>
      </p:pic>
      <p:pic>
        <p:nvPicPr>
          <p:cNvPr id="8" name="Picture 7" descr="A yellow snake with blue dot&#10;&#10;Description automatically generated with medium confidence">
            <a:extLst>
              <a:ext uri="{FF2B5EF4-FFF2-40B4-BE49-F238E27FC236}">
                <a16:creationId xmlns:a16="http://schemas.microsoft.com/office/drawing/2014/main" id="{4D2BFC4E-C996-DEE6-0908-AFC49EC1E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80" y="1678157"/>
            <a:ext cx="4765045" cy="3573784"/>
          </a:xfrm>
          <a:prstGeom prst="rect">
            <a:avLst/>
          </a:prstGeom>
        </p:spPr>
      </p:pic>
      <p:sp>
        <p:nvSpPr>
          <p:cNvPr id="9" name="Google Shape;565;p26">
            <a:extLst>
              <a:ext uri="{FF2B5EF4-FFF2-40B4-BE49-F238E27FC236}">
                <a16:creationId xmlns:a16="http://schemas.microsoft.com/office/drawing/2014/main" id="{01D1FF7C-E11D-F064-5A98-3DD7FBCB71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1293181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yellow line on a gray background&#10;&#10;Description automatically generated">
            <a:extLst>
              <a:ext uri="{FF2B5EF4-FFF2-40B4-BE49-F238E27FC236}">
                <a16:creationId xmlns:a16="http://schemas.microsoft.com/office/drawing/2014/main" id="{8037C277-6C0E-6DCF-287B-B7445C882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279" y="1685976"/>
            <a:ext cx="4765043" cy="3573782"/>
          </a:xfrm>
          <a:prstGeom prst="rect">
            <a:avLst/>
          </a:prstGeom>
        </p:spPr>
      </p:pic>
      <p:pic>
        <p:nvPicPr>
          <p:cNvPr id="7" name="Picture 6" descr="A yellow and blue road&#10;&#10;Description automatically generated with medium confidence">
            <a:extLst>
              <a:ext uri="{FF2B5EF4-FFF2-40B4-BE49-F238E27FC236}">
                <a16:creationId xmlns:a16="http://schemas.microsoft.com/office/drawing/2014/main" id="{612A5DC7-5EC0-7060-478C-7C97580DD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104" y="1678156"/>
            <a:ext cx="4765044" cy="3573783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pixelated image of a snake&#10;&#10;Description automatically generated">
            <a:extLst>
              <a:ext uri="{FF2B5EF4-FFF2-40B4-BE49-F238E27FC236}">
                <a16:creationId xmlns:a16="http://schemas.microsoft.com/office/drawing/2014/main" id="{3796B647-6A29-3DDB-772C-6E35F21A8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279" y="1676351"/>
            <a:ext cx="4765043" cy="3573782"/>
          </a:xfrm>
          <a:prstGeom prst="rect">
            <a:avLst/>
          </a:prstGeom>
        </p:spPr>
      </p:pic>
      <p:pic>
        <p:nvPicPr>
          <p:cNvPr id="14" name="Picture 13" descr="A colorful line of a pipe&#10;&#10;Description automatically generated with low confidence">
            <a:extLst>
              <a:ext uri="{FF2B5EF4-FFF2-40B4-BE49-F238E27FC236}">
                <a16:creationId xmlns:a16="http://schemas.microsoft.com/office/drawing/2014/main" id="{CDADC0AA-728E-DDDD-9FA1-65C1DAD1D4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104" y="1678155"/>
            <a:ext cx="4765044" cy="3573783"/>
          </a:xfrm>
          <a:prstGeom prst="rect">
            <a:avLst/>
          </a:prstGeom>
        </p:spPr>
      </p:pic>
      <p:pic>
        <p:nvPicPr>
          <p:cNvPr id="15" name="Picture 14" descr="A chart of temperature&#10;&#10;Description automatically generated">
            <a:extLst>
              <a:ext uri="{FF2B5EF4-FFF2-40B4-BE49-F238E27FC236}">
                <a16:creationId xmlns:a16="http://schemas.microsoft.com/office/drawing/2014/main" id="{E2321FCF-A2BA-4A26-A736-8803CCC642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4304" y="5390155"/>
            <a:ext cx="2961136" cy="49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95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45D659E3-8A71-AC74-BC3A-D80F72440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BEE0D6C9-308A-777B-663D-369BC11D4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881" y="246137"/>
            <a:ext cx="11779912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 Framework Summary</a:t>
            </a:r>
          </a:p>
        </p:txBody>
      </p:sp>
      <p:sp>
        <p:nvSpPr>
          <p:cNvPr id="8" name="Google Shape;565;p26">
            <a:extLst>
              <a:ext uri="{FF2B5EF4-FFF2-40B4-BE49-F238E27FC236}">
                <a16:creationId xmlns:a16="http://schemas.microsoft.com/office/drawing/2014/main" id="{E1507AF6-EB26-908A-A546-7829253029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2290" y="1291635"/>
            <a:ext cx="5623507" cy="355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ClearWater’s Python-based framework allows easy integration with powerful interactive visualization packages 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Enhanced understanding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of complex environmental/ecological outcomes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Iterative analysis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and scenario discovery 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Multidimensional exploration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across time and space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Effective communication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of results across teams and stakeholders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F4E8F7-EE43-FC38-6260-42EB0B173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"/>
          <a:stretch/>
        </p:blipFill>
        <p:spPr>
          <a:xfrm>
            <a:off x="5960995" y="1300902"/>
            <a:ext cx="5848925" cy="2226702"/>
          </a:xfrm>
          <a:prstGeom prst="rect">
            <a:avLst/>
          </a:prstGeom>
        </p:spPr>
      </p:pic>
      <p:pic>
        <p:nvPicPr>
          <p:cNvPr id="1034" name="Picture 10" descr="Installation — GeoViews v1.11.0">
            <a:extLst>
              <a:ext uri="{FF2B5EF4-FFF2-40B4-BE49-F238E27FC236}">
                <a16:creationId xmlns:a16="http://schemas.microsoft.com/office/drawing/2014/main" id="{10A20CD6-2613-A1BD-348B-572B88CDB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806" y="3605649"/>
            <a:ext cx="1830705" cy="41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646191-30D7-A6A5-AB1C-07F4316C3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213" y="3634604"/>
            <a:ext cx="1973961" cy="4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756B4B-E012-087F-59E0-B63CAE690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158" y="4201628"/>
            <a:ext cx="2645410" cy="88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20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7930079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Nutrient flow through ecosystems has a profound impact on how species utilize resources across watershed scales.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Primary production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Species distribution and abundance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Ecosystem productivity and stability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Community composition and diversity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Carbon sequestration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Human-caused disturbances are disrupting nutrient cycling, destabilizing ecosystem health and functioning.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Introduction: Nutrient Flow through Ecosystems</a:t>
            </a:r>
            <a:endParaRPr sz="2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river running through a valley&#10;&#10;Description automatically generated">
            <a:extLst>
              <a:ext uri="{FF2B5EF4-FFF2-40B4-BE49-F238E27FC236}">
                <a16:creationId xmlns:a16="http://schemas.microsoft.com/office/drawing/2014/main" id="{D47E3E32-485D-CA23-1E3D-CA624BEF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047" y="2720187"/>
            <a:ext cx="2990886" cy="1839939"/>
          </a:xfrm>
          <a:prstGeom prst="rect">
            <a:avLst/>
          </a:prstGeom>
        </p:spPr>
      </p:pic>
      <p:pic>
        <p:nvPicPr>
          <p:cNvPr id="13" name="Picture 12" descr="A river with grass and rocks&#10;&#10;Description automatically generated">
            <a:extLst>
              <a:ext uri="{FF2B5EF4-FFF2-40B4-BE49-F238E27FC236}">
                <a16:creationId xmlns:a16="http://schemas.microsoft.com/office/drawing/2014/main" id="{5B86B87B-B125-A247-F222-BE4C53E720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991" y="882672"/>
            <a:ext cx="2978932" cy="1839939"/>
          </a:xfrm>
          <a:prstGeom prst="rect">
            <a:avLst/>
          </a:prstGeom>
        </p:spPr>
      </p:pic>
      <p:pic>
        <p:nvPicPr>
          <p:cNvPr id="2" name="Picture 1" descr="An aerial view of a green island&#10;&#10;Description automatically generated">
            <a:extLst>
              <a:ext uri="{FF2B5EF4-FFF2-40B4-BE49-F238E27FC236}">
                <a16:creationId xmlns:a16="http://schemas.microsoft.com/office/drawing/2014/main" id="{A121DF6C-2FEF-ED76-FC34-DFC3D68DAD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7039" y="4563849"/>
            <a:ext cx="2985884" cy="1674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35454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895194C-4867-1494-0240-7E36BBBAE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49246607-BA66-A010-A780-BB91B0D7F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9613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E52323E-542E-372D-A52E-987513930263}"/>
              </a:ext>
            </a:extLst>
          </p:cNvPr>
          <p:cNvSpPr txBox="1">
            <a:spLocks/>
          </p:cNvSpPr>
          <p:nvPr/>
        </p:nvSpPr>
        <p:spPr>
          <a:xfrm>
            <a:off x="380998" y="909974"/>
            <a:ext cx="7882917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742950" marR="0" lvl="1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2pPr>
            <a:lvl3pPr marL="1200150" marR="0" lvl="2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05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3pPr>
            <a:lvl4pPr marL="1828800" marR="0" lvl="3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Model linking using BMI enables a seamless exchange of data and information between different components of the integrated modeling system.</a:t>
            </a:r>
          </a:p>
          <a:p>
            <a:r>
              <a:rPr lang="en-US" sz="1800" dirty="0"/>
              <a:t>Facilitates data-driven decision-making</a:t>
            </a:r>
          </a:p>
          <a:p>
            <a:r>
              <a:rPr lang="en-US" sz="1800" dirty="0"/>
              <a:t>Enhances collaboration between scientific disciplines</a:t>
            </a:r>
          </a:p>
          <a:p>
            <a:r>
              <a:rPr lang="en-US" sz="1800" dirty="0"/>
              <a:t>Integrated models that simulate the interactions between heat, nutrients, water flow, and vegetation enable a comprehensive representation of ecosystem dynamics.</a:t>
            </a:r>
          </a:p>
          <a:p>
            <a:pPr lvl="1"/>
            <a:r>
              <a:rPr lang="en-US" sz="1800" dirty="0"/>
              <a:t>Accurate representation of real-world processes</a:t>
            </a:r>
          </a:p>
          <a:p>
            <a:r>
              <a:rPr lang="en-US" sz="1800" dirty="0"/>
              <a:t>Enables assessment of  the ecological responses to various environmental changes, such as land use modifications, climate change, or nature-based feature design and Best Management Practices (BMPs)</a:t>
            </a:r>
          </a:p>
          <a:p>
            <a:r>
              <a:rPr lang="en-US" sz="1800" dirty="0"/>
              <a:t>Example applications:</a:t>
            </a:r>
          </a:p>
          <a:p>
            <a:pPr lvl="1"/>
            <a:r>
              <a:rPr lang="en-US" sz="1800" dirty="0"/>
              <a:t>Setting nutrient loading limits</a:t>
            </a:r>
          </a:p>
          <a:p>
            <a:pPr lvl="1"/>
            <a:r>
              <a:rPr lang="en-US" sz="1800" dirty="0"/>
              <a:t>Designing buffer zones</a:t>
            </a:r>
          </a:p>
          <a:p>
            <a:pPr lvl="1"/>
            <a:r>
              <a:rPr lang="en-US" sz="1800" dirty="0"/>
              <a:t>Implementing BMPs to restore aquatic ecosystems</a:t>
            </a:r>
          </a:p>
        </p:txBody>
      </p:sp>
      <p:pic>
        <p:nvPicPr>
          <p:cNvPr id="5" name="Picture 4" descr="A river running through a forest&#10;&#10;Description automatically generated">
            <a:extLst>
              <a:ext uri="{FF2B5EF4-FFF2-40B4-BE49-F238E27FC236}">
                <a16:creationId xmlns:a16="http://schemas.microsoft.com/office/drawing/2014/main" id="{5C3656E7-45B1-ED1C-3008-560EAE6E06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15633"/>
            <a:ext cx="3452080" cy="4617076"/>
          </a:xfrm>
          <a:prstGeom prst="rect">
            <a:avLst/>
          </a:prstGeom>
        </p:spPr>
      </p:pic>
      <p:pic>
        <p:nvPicPr>
          <p:cNvPr id="3" name="Picture 2" descr="A winding road through a forest&#10;&#10;Description automatically generated">
            <a:extLst>
              <a:ext uri="{FF2B5EF4-FFF2-40B4-BE49-F238E27FC236}">
                <a16:creationId xmlns:a16="http://schemas.microsoft.com/office/drawing/2014/main" id="{5908C96F-7C6C-6EE9-7F2A-1B2E0A4D28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966355"/>
            <a:ext cx="3452080" cy="23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87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dirty="0" smtClean="0"/>
              <a:pPr/>
              <a:t>21</a:t>
            </a:fld>
            <a:endParaRPr lang="en-US" dirty="0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CE3ADE9-30C8-313C-9569-3AB929260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ridge over a stream in a forest&#10;&#10;Description automatically generated">
            <a:extLst>
              <a:ext uri="{FF2B5EF4-FFF2-40B4-BE49-F238E27FC236}">
                <a16:creationId xmlns:a16="http://schemas.microsoft.com/office/drawing/2014/main" id="{4BF5DC4A-9196-A160-91D0-29ACD144E2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186" y="3701144"/>
            <a:ext cx="3795899" cy="2482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E28BFDEE-ACF9-1BAA-7B79-A7BFE883D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1262" y="878969"/>
            <a:ext cx="5320672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Nutrient flow through ecosystems was not being simulated across watershed scales using a flexible integrated modeling system.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This hindered our ability to: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Assess ecosystem risk analysis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Predict morbidity and mortality of key species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Predict spatial distribution of species across landscapes in response to changing conditions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Identify effective ecosystem restoration strategies and management interventions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Design measures to control the spread of invasive species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CBFFC274-01C3-F18A-B35A-C2A609874B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Introduction: Simulation of Nutrient Flow at Watershed Scales</a:t>
            </a:r>
            <a:endParaRPr sz="2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river with a waterfall&#10;&#10;Description automatically generated with medium confidence">
            <a:extLst>
              <a:ext uri="{FF2B5EF4-FFF2-40B4-BE49-F238E27FC236}">
                <a16:creationId xmlns:a16="http://schemas.microsoft.com/office/drawing/2014/main" id="{C148F5E4-251B-AA84-CA0B-4B856C3BB0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7351" y="1125713"/>
            <a:ext cx="3396345" cy="49856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construction site with a crane and a river&#10;&#10;Description automatically generated with medium confidence">
            <a:extLst>
              <a:ext uri="{FF2B5EF4-FFF2-40B4-BE49-F238E27FC236}">
                <a16:creationId xmlns:a16="http://schemas.microsoft.com/office/drawing/2014/main" id="{CA0B9208-4293-35E4-42DE-B023014416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186" y="995081"/>
            <a:ext cx="3795897" cy="2706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876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13" y="248476"/>
            <a:ext cx="11897774" cy="515503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Introduction: Objective</a:t>
            </a:r>
          </a:p>
        </p:txBody>
      </p:sp>
      <p:sp>
        <p:nvSpPr>
          <p:cNvPr id="5" name="Rectangle 4" descr="Rainy scene">
            <a:extLst>
              <a:ext uri="{FF2B5EF4-FFF2-40B4-BE49-F238E27FC236}">
                <a16:creationId xmlns:a16="http://schemas.microsoft.com/office/drawing/2014/main" id="{211CECED-5042-B146-4064-A204CA454DF5}"/>
              </a:ext>
            </a:extLst>
          </p:cNvPr>
          <p:cNvSpPr/>
          <p:nvPr/>
        </p:nvSpPr>
        <p:spPr>
          <a:xfrm>
            <a:off x="2103479" y="2553151"/>
            <a:ext cx="1661958" cy="16099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 descr="Water with solid fill">
            <a:extLst>
              <a:ext uri="{FF2B5EF4-FFF2-40B4-BE49-F238E27FC236}">
                <a16:creationId xmlns:a16="http://schemas.microsoft.com/office/drawing/2014/main" id="{BBBB64A7-6AFF-015C-97E7-D5BF3BC42278}"/>
              </a:ext>
            </a:extLst>
          </p:cNvPr>
          <p:cNvSpPr/>
          <p:nvPr/>
        </p:nvSpPr>
        <p:spPr>
          <a:xfrm>
            <a:off x="5278132" y="2520420"/>
            <a:ext cx="1661958" cy="160992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Plant">
            <a:extLst>
              <a:ext uri="{FF2B5EF4-FFF2-40B4-BE49-F238E27FC236}">
                <a16:creationId xmlns:a16="http://schemas.microsoft.com/office/drawing/2014/main" id="{5B58721B-630A-624E-F522-FCA898F6D724}"/>
              </a:ext>
            </a:extLst>
          </p:cNvPr>
          <p:cNvSpPr/>
          <p:nvPr/>
        </p:nvSpPr>
        <p:spPr>
          <a:xfrm>
            <a:off x="8091638" y="2520420"/>
            <a:ext cx="1661958" cy="16099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A40CD-38FE-E088-A175-59B0D7A1D211}"/>
              </a:ext>
            </a:extLst>
          </p:cNvPr>
          <p:cNvSpPr txBox="1"/>
          <p:nvPr/>
        </p:nvSpPr>
        <p:spPr>
          <a:xfrm>
            <a:off x="1945508" y="4234541"/>
            <a:ext cx="1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Water Resources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933FE-7475-7F6A-5C7D-198D18132F45}"/>
              </a:ext>
            </a:extLst>
          </p:cNvPr>
          <p:cNvSpPr txBox="1"/>
          <p:nvPr/>
        </p:nvSpPr>
        <p:spPr>
          <a:xfrm>
            <a:off x="4560670" y="4234540"/>
            <a:ext cx="309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Water Quality Models</a:t>
            </a:r>
            <a:br>
              <a:rPr lang="en-US"/>
            </a:br>
            <a:r>
              <a:rPr lang="en-US"/>
              <a:t>(Nutrients &amp; Temperature)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8BA5-BD25-6414-0BA6-FF1C84DDFE0D}"/>
              </a:ext>
            </a:extLst>
          </p:cNvPr>
          <p:cNvSpPr txBox="1"/>
          <p:nvPr/>
        </p:nvSpPr>
        <p:spPr>
          <a:xfrm>
            <a:off x="8210866" y="4234541"/>
            <a:ext cx="154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Ecological Models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219C42-EADA-D806-4078-2D8D4B866E12}"/>
              </a:ext>
            </a:extLst>
          </p:cNvPr>
          <p:cNvSpPr/>
          <p:nvPr/>
        </p:nvSpPr>
        <p:spPr>
          <a:xfrm>
            <a:off x="4009559" y="3195324"/>
            <a:ext cx="1228130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C7DBE9-0DF0-BA2F-ACCA-856A1241DB78}"/>
              </a:ext>
            </a:extLst>
          </p:cNvPr>
          <p:cNvSpPr/>
          <p:nvPr/>
        </p:nvSpPr>
        <p:spPr>
          <a:xfrm>
            <a:off x="6982734" y="3195324"/>
            <a:ext cx="1228131" cy="592804"/>
          </a:xfrm>
          <a:prstGeom prst="leftRightArrow">
            <a:avLst/>
          </a:prstGeom>
          <a:gradFill flip="none" rotWithShape="1">
            <a:gsLst>
              <a:gs pos="0">
                <a:srgbClr val="42B88A"/>
              </a:gs>
              <a:gs pos="100000">
                <a:srgbClr val="71AD4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58ACE-7579-810D-3E1A-BAE323542FB9}"/>
              </a:ext>
            </a:extLst>
          </p:cNvPr>
          <p:cNvSpPr txBox="1"/>
          <p:nvPr/>
        </p:nvSpPr>
        <p:spPr>
          <a:xfrm>
            <a:off x="1945507" y="1204452"/>
            <a:ext cx="7808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Develop an integrated ecohydrology modeling system that simulates heat and nutrient flow through ecosystems.</a:t>
            </a:r>
          </a:p>
        </p:txBody>
      </p:sp>
    </p:spTree>
    <p:extLst>
      <p:ext uri="{BB962C8B-B14F-4D97-AF65-F5344CB8AC3E}">
        <p14:creationId xmlns:p14="http://schemas.microsoft.com/office/powerpoint/2010/main" val="3905969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944" y="266108"/>
            <a:ext cx="11737925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ClearWater: Next Generation Integrated Water Quality Modeling</a:t>
            </a:r>
            <a:endParaRPr sz="2400" kern="1200" dirty="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F824CD8-AA63-2D60-8465-EE34402B3624}"/>
              </a:ext>
            </a:extLst>
          </p:cNvPr>
          <p:cNvSpPr txBox="1">
            <a:spLocks/>
          </p:cNvSpPr>
          <p:nvPr/>
        </p:nvSpPr>
        <p:spPr>
          <a:xfrm>
            <a:off x="264888" y="914908"/>
            <a:ext cx="8451374" cy="4903907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ClearWater: C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orps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ibrary for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nvironmental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nalysis and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estoration of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sheds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Purpose: Link environmental models with existing water resources models that simulate runoff, rivers, and reservoir hydraulics and hydrology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provides environmental simulation capabilities that are designed to leverage existing water resources models.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The ClearWater water quality modules simulate constituent kinetics, heat budget processes, and vegetation growth cycles. Capabilities include: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NSM: Nitrogen, phosphorus, and carbon cycling; dissolved oxygen, algae, etc.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TSM: Temperature (heat budget)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GSM: General Constituents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CSM: Organic and inorganic contaminants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MSM: Mercury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contains legacy modules written in Fortran and C++ and next-generation modules written in Python (NSM and TSM)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Engine computes the transport (advection and diffusion) of heat and constituent mass across the watershed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capabilities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Framework to integrate multiple models.</a:t>
            </a:r>
          </a:p>
        </p:txBody>
      </p:sp>
      <p:pic>
        <p:nvPicPr>
          <p:cNvPr id="3" name="Picture 2" descr="A river flow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8387343B-5F74-1541-2150-7F07C8AAD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6856" y="4231714"/>
            <a:ext cx="2698494" cy="2025308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5" name="Picture 4" descr="A picture containing grass, outdoor, cloud, tree&#10;&#10;Description automatically generated">
            <a:extLst>
              <a:ext uri="{FF2B5EF4-FFF2-40B4-BE49-F238E27FC236}">
                <a16:creationId xmlns:a16="http://schemas.microsoft.com/office/drawing/2014/main" id="{C7072D46-A176-FE7F-AF93-D01132F044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16" y="725954"/>
            <a:ext cx="2708694" cy="1524092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B1779-9164-CC21-FB04-8E612AC21551}"/>
              </a:ext>
            </a:extLst>
          </p:cNvPr>
          <p:cNvSpPr txBox="1"/>
          <p:nvPr/>
        </p:nvSpPr>
        <p:spPr>
          <a:xfrm rot="16200000">
            <a:off x="8267729" y="128100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Runoff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F739CA-CC10-6723-DE2B-B6F31EE983EF}"/>
              </a:ext>
            </a:extLst>
          </p:cNvPr>
          <p:cNvSpPr txBox="1"/>
          <p:nvPr/>
        </p:nvSpPr>
        <p:spPr>
          <a:xfrm rot="16200000">
            <a:off x="8267728" y="303737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Reservoirs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53EEC-AB95-9677-04FA-4647A4833916}"/>
              </a:ext>
            </a:extLst>
          </p:cNvPr>
          <p:cNvSpPr txBox="1"/>
          <p:nvPr/>
        </p:nvSpPr>
        <p:spPr>
          <a:xfrm rot="16200000">
            <a:off x="8267728" y="5100600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Rivers</a:t>
            </a:r>
          </a:p>
        </p:txBody>
      </p:sp>
      <p:pic>
        <p:nvPicPr>
          <p:cNvPr id="16" name="Picture 15" descr="A picture containing outdoor, water, mountain, water resources&#10;&#10;Description automatically generated">
            <a:extLst>
              <a:ext uri="{FF2B5EF4-FFF2-40B4-BE49-F238E27FC236}">
                <a16:creationId xmlns:a16="http://schemas.microsoft.com/office/drawing/2014/main" id="{3D27DEEB-0386-C7A6-C6E3-B17738F2BD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518" y="2204385"/>
            <a:ext cx="2705035" cy="2025309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0469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FDC02-04DF-8440-8780-7C043F05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279034"/>
            <a:ext cx="11734799" cy="461624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ClearWater-Riverine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E4FB4-F31A-594C-BADF-F2F2E98E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4" y="757080"/>
            <a:ext cx="8176159" cy="5408193"/>
          </a:xfr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 simulates temperature and advanced nutrient cycling in branching river systems and floodplains, incorporating hydrodynamic, water quality, and meteorologic inputs from multiple data sources and models.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model grid, volumetric flow, velocities, depths, diffusivity, etc. are provided by existing 2D water resources models.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 (2D)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 (in progress)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Water quality kinetics and heat budget simulation capabilities in ClearWater-Riverine are furnished by ERDC's ClearWater modules (e.g., NSM).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transport engine computes advection-diffusion of heat and mass through the model network.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framework links all the components together and performs the water quality compute sequence.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Currently design is based on </a:t>
            </a:r>
            <a:r>
              <a:rPr lang="en-US" sz="18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decoupled</a:t>
            </a: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modeling, i.e., the flows are pre-computed by the hydro models.</a:t>
            </a:r>
          </a:p>
        </p:txBody>
      </p:sp>
      <p:pic>
        <p:nvPicPr>
          <p:cNvPr id="6" name="Picture 5" descr="A picture containing tree, outdoor, nature, rock&#10;&#10;Description automatically generated">
            <a:extLst>
              <a:ext uri="{FF2B5EF4-FFF2-40B4-BE49-F238E27FC236}">
                <a16:creationId xmlns:a16="http://schemas.microsoft.com/office/drawing/2014/main" id="{698DCF9B-0573-0156-C4A6-0179C46416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794" y="951680"/>
            <a:ext cx="3260653" cy="50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98"/>
    </mc:Choice>
    <mc:Fallback xmlns="">
      <p:transition spd="slow" advTm="7069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817927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E. Coli Transport in the Ohio River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F4C9C7F1-FFA3-F9E2-BBFC-7789EBB8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70" y="1050180"/>
            <a:ext cx="10275860" cy="51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0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B3D4E-818A-1D82-5F5C-03C0CF8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DAAA-0148-9620-A5CD-1F6EBEB4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Modern Scientific Python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93DFC-9732-2BD3-94E7-77188FB45B15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/>
              <a:t>Built using the cloud-native geospatial Python stack being widely adopted by NOAA, USGS, NASA, etc.</a:t>
            </a:r>
          </a:p>
          <a:p>
            <a:endParaRPr lang="en-US"/>
          </a:p>
          <a:p>
            <a:r>
              <a:rPr lang="en-US"/>
              <a:t>An object-oriented architecture inspired by </a:t>
            </a:r>
            <a:r>
              <a:rPr lang="en-US" err="1"/>
              <a:t>xarray-simlab</a:t>
            </a:r>
            <a:r>
              <a:rPr lang="en-US"/>
              <a:t> / </a:t>
            </a:r>
            <a:r>
              <a:rPr lang="en-US" err="1"/>
              <a:t>fastscape</a:t>
            </a:r>
            <a:r>
              <a:rPr lang="en-US"/>
              <a:t> and CSDMS </a:t>
            </a:r>
            <a:r>
              <a:rPr lang="en-US" err="1"/>
              <a:t>LandLab</a:t>
            </a:r>
            <a:endParaRPr lang="en-US"/>
          </a:p>
          <a:p>
            <a:endParaRPr lang="en-US"/>
          </a:p>
          <a:p>
            <a:r>
              <a:rPr lang="en-US"/>
              <a:t>Automated unit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1F156-C2BB-C1BF-2C7F-447A5F59AF7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00413" y="485339"/>
            <a:ext cx="3242900" cy="1095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8DD2D5-C1D1-7769-6466-6F1C9FF8F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910" y="3224997"/>
            <a:ext cx="2395573" cy="968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6C09A-8DDA-0FC4-A1A3-A5AC984F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243" y="4938640"/>
            <a:ext cx="2645410" cy="88288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145C3FA-D576-CCD3-32F3-A722B93A2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910" y="485339"/>
            <a:ext cx="2375256" cy="9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101D8CD-2359-2E23-646F-38C3D1E22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09" y="3110124"/>
            <a:ext cx="2725664" cy="122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E90E734-E91C-38AC-DE0C-2D3E82395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1" t="28126" r="-2260" b="28147"/>
          <a:stretch/>
        </p:blipFill>
        <p:spPr bwMode="auto">
          <a:xfrm>
            <a:off x="8557525" y="1944579"/>
            <a:ext cx="2291958" cy="96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0A52F9-4E1C-521B-D786-E7F99E047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256"/>
          <a:stretch/>
        </p:blipFill>
        <p:spPr bwMode="auto">
          <a:xfrm>
            <a:off x="4569648" y="1636112"/>
            <a:ext cx="3457459" cy="126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174466-5C65-17FC-79A8-664D86872B4E}"/>
              </a:ext>
            </a:extLst>
          </p:cNvPr>
          <p:cNvSpPr txBox="1"/>
          <p:nvPr/>
        </p:nvSpPr>
        <p:spPr>
          <a:xfrm>
            <a:off x="5442993" y="5745187"/>
            <a:ext cx="452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10"/>
              </a:rPr>
              <a:t>https://numfocus.org/sponsored-projects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1038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9C79-A468-8D18-8AC5-7F713D9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C628C-9495-F199-AE80-7062714099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Basic Model Interface (BMI)</a:t>
            </a:r>
          </a:p>
          <a:p>
            <a:pPr lvl="1"/>
            <a:r>
              <a:rPr lang="en-US" b="0"/>
              <a:t>Provides a common set of functions</a:t>
            </a:r>
          </a:p>
          <a:p>
            <a:pPr lvl="2"/>
            <a:r>
              <a:rPr lang="en-US" b="0"/>
              <a:t>To run models and exchange information and data on grids, variables, timesteps, etc.</a:t>
            </a:r>
          </a:p>
          <a:p>
            <a:pPr lvl="1"/>
            <a:r>
              <a:rPr lang="en-US" b="0"/>
              <a:t>Shares data among models using a zero-copy approach </a:t>
            </a:r>
          </a:p>
          <a:p>
            <a:pPr lvl="2"/>
            <a:r>
              <a:rPr lang="en-US" b="0"/>
              <a:t>Each model reads and writes to the same in-memory object using pointers</a:t>
            </a:r>
          </a:p>
          <a:p>
            <a:pPr lvl="1"/>
            <a:r>
              <a:rPr lang="en-US" b="0"/>
              <a:t>Supports models written in C, C++, Fortran, Java, Python, </a:t>
            </a:r>
            <a:r>
              <a:rPr lang="en-US" b="0" err="1"/>
              <a:t>Javascript</a:t>
            </a:r>
            <a:r>
              <a:rPr lang="en-US" b="0"/>
              <a:t>, Julia</a:t>
            </a:r>
          </a:p>
          <a:p>
            <a:pPr lvl="2"/>
            <a:r>
              <a:rPr lang="en-US" b="0"/>
              <a:t>NOTE: BMI must be implemented in the source code of a model before it can be used to couple that model to other BMI-compliant models</a:t>
            </a:r>
          </a:p>
          <a:p>
            <a:pPr lvl="1"/>
            <a:endParaRPr lang="en-US" b="0"/>
          </a:p>
          <a:p>
            <a:pPr lvl="1"/>
            <a:r>
              <a:rPr lang="en-US" b="0"/>
              <a:t>Learn more: </a:t>
            </a:r>
            <a:r>
              <a:rPr lang="en-US" b="0">
                <a:hlinkClick r:id="rId2"/>
              </a:rPr>
              <a:t>https://bmi.readthedocs.io</a:t>
            </a:r>
            <a:endParaRPr lang="en-US" b="0"/>
          </a:p>
          <a:p>
            <a:pPr lvl="1"/>
            <a:endParaRPr lang="en-US" b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52713-368C-0985-9480-CB00CFC7A3A4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/>
              <a:t>Modeling community moving toward systems of coupled models from modular model components.</a:t>
            </a:r>
          </a:p>
          <a:p>
            <a:endParaRPr lang="en-US"/>
          </a:p>
          <a:p>
            <a:r>
              <a:rPr lang="en-US"/>
              <a:t>BMI 2.0 has become the standard for model coupling</a:t>
            </a:r>
          </a:p>
        </p:txBody>
      </p:sp>
      <p:pic>
        <p:nvPicPr>
          <p:cNvPr id="3074" name="Picture 2" descr="Basic Model Interface (BMI)">
            <a:extLst>
              <a:ext uri="{FF2B5EF4-FFF2-40B4-BE49-F238E27FC236}">
                <a16:creationId xmlns:a16="http://schemas.microsoft.com/office/drawing/2014/main" id="{2501D5AB-422D-C29F-E329-5025A6559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34" y="685734"/>
            <a:ext cx="2921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ogo">
            <a:extLst>
              <a:ext uri="{FF2B5EF4-FFF2-40B4-BE49-F238E27FC236}">
                <a16:creationId xmlns:a16="http://schemas.microsoft.com/office/drawing/2014/main" id="{86DE67A7-D63E-B372-E2D4-6C3856C8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25" y="927269"/>
            <a:ext cx="3927668" cy="12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871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78f1fe1-7127-47ff-8380-7277af729318">
      <UserInfo>
        <DisplayName>Billy E. Johnson</DisplayName>
        <AccountId>24</AccountId>
        <AccountType/>
      </UserInfo>
      <UserInfo>
        <DisplayName>Tad Slawecki</DisplayName>
        <AccountId>21</AccountId>
        <AccountType/>
      </UserInfo>
      <UserInfo>
        <DisplayName>Jason Rutyna</DisplayName>
        <AccountId>12</AccountId>
        <AccountType/>
      </UserInfo>
      <UserInfo>
        <DisplayName>Sarah Jordan</DisplayName>
        <AccountId>18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4F80F93948FD4DB717B06BAC736DB7" ma:contentTypeVersion="6" ma:contentTypeDescription="Create a new document." ma:contentTypeScope="" ma:versionID="1fb2687be6eb9c9fda40fdd2326c1b54">
  <xsd:schema xmlns:xsd="http://www.w3.org/2001/XMLSchema" xmlns:xs="http://www.w3.org/2001/XMLSchema" xmlns:p="http://schemas.microsoft.com/office/2006/metadata/properties" xmlns:ns2="d4c24b8b-096e-4143-891d-1113b390eb51" xmlns:ns3="578f1fe1-7127-47ff-8380-7277af729318" targetNamespace="http://schemas.microsoft.com/office/2006/metadata/properties" ma:root="true" ma:fieldsID="3ee23896cd081cd24e447975cb0f9e62" ns2:_="" ns3:_="">
    <xsd:import namespace="d4c24b8b-096e-4143-891d-1113b390eb51"/>
    <xsd:import namespace="578f1fe1-7127-47ff-8380-7277af7293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c24b8b-096e-4143-891d-1113b390eb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f1fe1-7127-47ff-8380-7277af72931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684DE1-5E0A-427C-9117-6BAAFACEF0EC}">
  <ds:schemaRefs>
    <ds:schemaRef ds:uri="578f1fe1-7127-47ff-8380-7277af729318"/>
    <ds:schemaRef ds:uri="d4c24b8b-096e-4143-891d-1113b390eb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FEA9C3B-F98E-4EC9-9DB4-4A1D930A2A6A}">
  <ds:schemaRefs>
    <ds:schemaRef ds:uri="578f1fe1-7127-47ff-8380-7277af729318"/>
    <ds:schemaRef ds:uri="d4c24b8b-096e-4143-891d-1113b390eb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24FEA60-1FA6-4145-BB6C-7E3007D495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1671</Words>
  <Application>Microsoft Macintosh PowerPoint</Application>
  <PresentationFormat>Widescreen</PresentationFormat>
  <Paragraphs>198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-apple-system</vt:lpstr>
      <vt:lpstr>Aptos</vt:lpstr>
      <vt:lpstr>Arial</vt:lpstr>
      <vt:lpstr>Calibri</vt:lpstr>
      <vt:lpstr>Calibri Light</vt:lpstr>
      <vt:lpstr>Courier New</vt:lpstr>
      <vt:lpstr>Noto Sans Symbols</vt:lpstr>
      <vt:lpstr>Symbol</vt:lpstr>
      <vt:lpstr>Office Theme</vt:lpstr>
      <vt:lpstr>UNCLASSIFIED Content</vt:lpstr>
      <vt:lpstr>PowerPoint Presentation</vt:lpstr>
      <vt:lpstr>Introduction: Nutrient Flow through Ecosystems</vt:lpstr>
      <vt:lpstr>Introduction: Simulation of Nutrient Flow at Watershed Scales</vt:lpstr>
      <vt:lpstr>Introduction: Objective</vt:lpstr>
      <vt:lpstr>ClearWater: Next Generation Integrated Water Quality Modeling</vt:lpstr>
      <vt:lpstr>ClearWater-Riverine</vt:lpstr>
      <vt:lpstr>ClearWater-Riverine Example: E. Coli Transport in the Ohio River</vt:lpstr>
      <vt:lpstr>Modern Scientific Python</vt:lpstr>
      <vt:lpstr>Model Coupling</vt:lpstr>
      <vt:lpstr>Demo Case Study: Sumwere Creek — Domain &amp; Mesh</vt:lpstr>
      <vt:lpstr>Demo Case Study: Sumwere Creek — Domain, Mesh, and Hydrodynamic Boundary Conditions</vt:lpstr>
      <vt:lpstr>Demo Case Study: Sumwere Creek — Depth at End of Simulation</vt:lpstr>
      <vt:lpstr>Demo Case Study: Sumwere Creek — Velocity at End of Simulation</vt:lpstr>
      <vt:lpstr>Demo Case Study: Sumwere Creek — Temperature Boundary Conditions</vt:lpstr>
      <vt:lpstr>Demo Case Study: Sumwere Creek — Temperature Boundary Timeseries</vt:lpstr>
      <vt:lpstr>Demo Case Study: Sumwere Creek — Meteorological Timeseries</vt:lpstr>
      <vt:lpstr>Results – Animation</vt:lpstr>
      <vt:lpstr>Results – Warm Powerplant Inflows</vt:lpstr>
      <vt:lpstr>ClearWater Framework Summary</vt:lpstr>
      <vt:lpstr>Benefits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Todd Steissberg</cp:lastModifiedBy>
  <cp:revision>86</cp:revision>
  <dcterms:created xsi:type="dcterms:W3CDTF">2021-12-08T05:01:06Z</dcterms:created>
  <dcterms:modified xsi:type="dcterms:W3CDTF">2024-04-12T09:41:01Z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0x010100424F80F93948FD4DB717B06BAC736DB7</vt:lpwstr>
  </property>
</Properties>
</file>